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2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WenQuanYi" panose="020B0606030804020204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svg"/><Relationship Id="rId11" Type="http://schemas.openxmlformats.org/officeDocument/2006/relationships/image" Target="../media/image38.png"/><Relationship Id="rId10" Type="http://schemas.openxmlformats.org/officeDocument/2006/relationships/image" Target="../media/image37.sv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011478" y="4725555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8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28700" y="9234488"/>
            <a:ext cx="13072503" cy="23812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99811" y="2157326"/>
            <a:ext cx="9661220" cy="33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860"/>
              </a:lnSpc>
            </a:pPr>
            <a:r>
              <a:rPr lang="en-US" sz="13000">
                <a:solidFill>
                  <a:srgbClr val="122353"/>
                </a:solidFill>
                <a:ea typeface="字由文艺黑" panose="00020600040101010101" charset="-122"/>
              </a:rPr>
              <a:t>行为识别</a:t>
            </a:r>
            <a:endParaRPr lang="en-US" sz="13000">
              <a:solidFill>
                <a:srgbClr val="122353"/>
              </a:solidFill>
              <a:ea typeface="字由文艺黑" panose="00020600040101010101" charset="-122"/>
            </a:endParaRPr>
          </a:p>
          <a:p>
            <a:pPr>
              <a:lnSpc>
                <a:spcPts val="10740"/>
              </a:lnSpc>
            </a:pPr>
            <a:r>
              <a:rPr lang="en-US" sz="8805">
                <a:solidFill>
                  <a:srgbClr val="122353"/>
                </a:solidFill>
                <a:latin typeface="字由文艺黑" panose="00020600040101010101" charset="-122"/>
              </a:rPr>
              <a:t>         </a:t>
            </a:r>
            <a:r>
              <a:rPr lang="en-US" sz="8805">
                <a:solidFill>
                  <a:srgbClr val="122353"/>
                </a:solidFill>
                <a:ea typeface="字由文艺黑" panose="00020600040101010101" charset="-122"/>
              </a:rPr>
              <a:t>综述与应用</a:t>
            </a:r>
            <a:endParaRPr lang="en-US" sz="8805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7704093" y="3416691"/>
            <a:ext cx="1054615" cy="1054615"/>
            <a:chOff x="0" y="0"/>
            <a:chExt cx="5407660" cy="5407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6063714" y="7739132"/>
            <a:ext cx="1054615" cy="1054615"/>
            <a:chOff x="0" y="0"/>
            <a:chExt cx="5407660" cy="54076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 rot="7672636">
            <a:off x="10244308" y="-310274"/>
            <a:ext cx="9795782" cy="6198059"/>
          </a:xfrm>
          <a:custGeom>
            <a:avLst/>
            <a:gdLst/>
            <a:ahLst/>
            <a:cxnLst/>
            <a:rect l="l" t="t" r="r" b="b"/>
            <a:pathLst>
              <a:path w="9795782" h="6198059">
                <a:moveTo>
                  <a:pt x="0" y="0"/>
                </a:moveTo>
                <a:lnTo>
                  <a:pt x="9795782" y="0"/>
                </a:lnTo>
                <a:lnTo>
                  <a:pt x="9795782" y="6198058"/>
                </a:lnTo>
                <a:lnTo>
                  <a:pt x="0" y="6198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8001571"/>
            <a:ext cx="14113499" cy="123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800">
                <a:solidFill>
                  <a:srgbClr val="122353"/>
                </a:solidFill>
                <a:ea typeface="字由文艺黑" panose="00020600040101010101" charset="-122"/>
              </a:rPr>
              <a:t>汇报人：金家耀（2S-AGCN）</a:t>
            </a:r>
            <a:endParaRPr lang="en-US" sz="3800">
              <a:solidFill>
                <a:srgbClr val="122353"/>
              </a:solidFill>
              <a:ea typeface="字由文艺黑" panose="00020600040101010101" charset="-122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800">
                <a:solidFill>
                  <a:srgbClr val="122353"/>
                </a:solidFill>
                <a:ea typeface="字由文艺黑" panose="00020600040101010101" charset="-122"/>
              </a:rPr>
              <a:t>组员：耿国淇（Human Action Recognization Survey）</a:t>
            </a:r>
            <a:endParaRPr lang="en-US" sz="38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905088" y="2127926"/>
            <a:ext cx="4477825" cy="343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0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 panose="00000800000000000000"/>
              </a:rPr>
              <a:t>03</a:t>
            </a:r>
            <a:endParaRPr lang="en-US" sz="19985">
              <a:solidFill>
                <a:srgbClr val="122353"/>
              </a:solidFill>
              <a:latin typeface="Aileron Bold Italics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87375" y="5213524"/>
            <a:ext cx="6809129" cy="13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7000">
                <a:solidFill>
                  <a:srgbClr val="122353"/>
                </a:solidFill>
                <a:latin typeface="字由文艺黑 Bold"/>
              </a:rPr>
              <a:t>2S-AGCN概述</a:t>
            </a:r>
            <a:endParaRPr lang="en-US" sz="7000">
              <a:solidFill>
                <a:srgbClr val="122353"/>
              </a:solidFill>
              <a:latin typeface="字由文艺黑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54035" y="6413674"/>
            <a:ext cx="4779931" cy="7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3600">
                <a:solidFill>
                  <a:srgbClr val="122353"/>
                </a:solidFill>
                <a:latin typeface="Aileron" panose="00000500000000000000"/>
              </a:rPr>
              <a:t>Summary of 2S-AGCN</a:t>
            </a:r>
            <a:endParaRPr lang="en-US" sz="3600">
              <a:solidFill>
                <a:srgbClr val="122353"/>
              </a:solidFill>
              <a:latin typeface="Ailero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7905" y="8902700"/>
            <a:ext cx="746760" cy="59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  <a:spcBef>
                <a:spcPct val="0"/>
              </a:spcBef>
            </a:pPr>
            <a:r>
              <a:rPr lang="en-US" sz="3585">
                <a:solidFill>
                  <a:srgbClr val="122353"/>
                </a:solidFill>
                <a:latin typeface="字由文艺黑" panose="00020600040101010101" charset="-122"/>
              </a:rPr>
              <a:t>10</a:t>
            </a:r>
            <a:endParaRPr lang="en-US" sz="358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2024328" y="9210675"/>
            <a:ext cx="162636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0" y="1076325"/>
            <a:ext cx="136852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4163897" y="888705"/>
            <a:ext cx="3289793" cy="46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5"/>
              </a:lnSpc>
              <a:spcBef>
                <a:spcPct val="0"/>
              </a:spcBef>
            </a:pP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300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3228237" y="1625561"/>
            <a:ext cx="13749383" cy="2853646"/>
          </a:xfrm>
          <a:custGeom>
            <a:avLst/>
            <a:gdLst/>
            <a:ahLst/>
            <a:cxnLst/>
            <a:rect l="l" t="t" r="r" b="b"/>
            <a:pathLst>
              <a:path w="13749383" h="2853646">
                <a:moveTo>
                  <a:pt x="0" y="0"/>
                </a:moveTo>
                <a:lnTo>
                  <a:pt x="13749383" y="0"/>
                </a:lnTo>
                <a:lnTo>
                  <a:pt x="13749383" y="2853645"/>
                </a:lnTo>
                <a:lnTo>
                  <a:pt x="0" y="28536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31754" y="6351806"/>
            <a:ext cx="2942349" cy="1979759"/>
          </a:xfrm>
          <a:custGeom>
            <a:avLst/>
            <a:gdLst/>
            <a:ahLst/>
            <a:cxnLst/>
            <a:rect l="l" t="t" r="r" b="b"/>
            <a:pathLst>
              <a:path w="2942349" h="1979759">
                <a:moveTo>
                  <a:pt x="0" y="0"/>
                </a:moveTo>
                <a:lnTo>
                  <a:pt x="2942349" y="0"/>
                </a:lnTo>
                <a:lnTo>
                  <a:pt x="2942349" y="1979759"/>
                </a:lnTo>
                <a:lnTo>
                  <a:pt x="0" y="1979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9620615" y="4596204"/>
            <a:ext cx="964627" cy="1346695"/>
            <a:chOff x="0" y="0"/>
            <a:chExt cx="58220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2202" cy="812800"/>
            </a:xfrm>
            <a:custGeom>
              <a:avLst/>
              <a:gdLst/>
              <a:ahLst/>
              <a:cxnLst/>
              <a:rect l="l" t="t" r="r" b="b"/>
              <a:pathLst>
                <a:path w="582202" h="812800">
                  <a:moveTo>
                    <a:pt x="291101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79002" y="0"/>
                  </a:lnTo>
                  <a:lnTo>
                    <a:pt x="379002" y="406400"/>
                  </a:lnTo>
                  <a:lnTo>
                    <a:pt x="582202" y="406400"/>
                  </a:lnTo>
                  <a:lnTo>
                    <a:pt x="291101" y="812800"/>
                  </a:lnTo>
                  <a:close/>
                </a:path>
              </a:pathLst>
            </a:custGeom>
            <a:solidFill>
              <a:srgbClr val="DFD2D8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03200" y="-47625"/>
              <a:ext cx="175802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5559881" y="4596204"/>
            <a:ext cx="964627" cy="1346695"/>
            <a:chOff x="0" y="0"/>
            <a:chExt cx="582202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202" cy="812800"/>
            </a:xfrm>
            <a:custGeom>
              <a:avLst/>
              <a:gdLst/>
              <a:ahLst/>
              <a:cxnLst/>
              <a:rect l="l" t="t" r="r" b="b"/>
              <a:pathLst>
                <a:path w="582202" h="812800">
                  <a:moveTo>
                    <a:pt x="291101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79002" y="0"/>
                  </a:lnTo>
                  <a:lnTo>
                    <a:pt x="379002" y="406400"/>
                  </a:lnTo>
                  <a:lnTo>
                    <a:pt x="582202" y="406400"/>
                  </a:lnTo>
                  <a:lnTo>
                    <a:pt x="291101" y="812800"/>
                  </a:lnTo>
                  <a:close/>
                </a:path>
              </a:pathLst>
            </a:custGeom>
            <a:solidFill>
              <a:srgbClr val="DCBAED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203200" y="-47625"/>
              <a:ext cx="175802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4021258" y="4596204"/>
            <a:ext cx="964627" cy="1346695"/>
            <a:chOff x="0" y="0"/>
            <a:chExt cx="582202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2202" cy="812800"/>
            </a:xfrm>
            <a:custGeom>
              <a:avLst/>
              <a:gdLst/>
              <a:ahLst/>
              <a:cxnLst/>
              <a:rect l="l" t="t" r="r" b="b"/>
              <a:pathLst>
                <a:path w="582202" h="812800">
                  <a:moveTo>
                    <a:pt x="291101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79002" y="0"/>
                  </a:lnTo>
                  <a:lnTo>
                    <a:pt x="379002" y="406400"/>
                  </a:lnTo>
                  <a:lnTo>
                    <a:pt x="582202" y="406400"/>
                  </a:lnTo>
                  <a:lnTo>
                    <a:pt x="291101" y="812800"/>
                  </a:lnTo>
                  <a:close/>
                </a:path>
              </a:pathLst>
            </a:custGeom>
            <a:solidFill>
              <a:srgbClr val="3C71AA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03200" y="-47625"/>
              <a:ext cx="175802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040828" y="6057198"/>
            <a:ext cx="5479292" cy="3076094"/>
          </a:xfrm>
          <a:custGeom>
            <a:avLst/>
            <a:gdLst/>
            <a:ahLst/>
            <a:cxnLst/>
            <a:rect l="l" t="t" r="r" b="b"/>
            <a:pathLst>
              <a:path w="5479292" h="3076094">
                <a:moveTo>
                  <a:pt x="0" y="0"/>
                </a:moveTo>
                <a:lnTo>
                  <a:pt x="5479292" y="0"/>
                </a:lnTo>
                <a:lnTo>
                  <a:pt x="5479292" y="3076094"/>
                </a:lnTo>
                <a:lnTo>
                  <a:pt x="0" y="307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908775" y="6351806"/>
            <a:ext cx="5302211" cy="2009908"/>
          </a:xfrm>
          <a:custGeom>
            <a:avLst/>
            <a:gdLst/>
            <a:ahLst/>
            <a:cxnLst/>
            <a:rect l="l" t="t" r="r" b="b"/>
            <a:pathLst>
              <a:path w="5302211" h="2009908">
                <a:moveTo>
                  <a:pt x="0" y="0"/>
                </a:moveTo>
                <a:lnTo>
                  <a:pt x="5302212" y="0"/>
                </a:lnTo>
                <a:lnTo>
                  <a:pt x="5302212" y="2009908"/>
                </a:lnTo>
                <a:lnTo>
                  <a:pt x="0" y="200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10109" y="1000125"/>
            <a:ext cx="3429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11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308806" y="9293892"/>
            <a:ext cx="450215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22353"/>
                </a:solidFill>
                <a:latin typeface="WenQuanYi" panose="020B0606030804020204" charset="-122"/>
              </a:rPr>
              <a:t>openpose——识别骨架</a:t>
            </a:r>
            <a:endParaRPr lang="en-US" sz="3400">
              <a:solidFill>
                <a:srgbClr val="122353"/>
              </a:solidFill>
              <a:latin typeface="WenQuanYi" panose="020B060603080402020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262675" y="9293892"/>
            <a:ext cx="34671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22353"/>
                </a:solidFill>
                <a:latin typeface="WenQuanYi" panose="020B0606030804020204" charset="-122"/>
              </a:rPr>
              <a:t>GCN——特征聚合</a:t>
            </a:r>
            <a:endParaRPr lang="en-US" sz="3400">
              <a:solidFill>
                <a:srgbClr val="122353"/>
              </a:solidFill>
              <a:latin typeface="WenQuanYi" panose="020B060603080402020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64459" y="9293892"/>
            <a:ext cx="38862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22353"/>
                </a:solidFill>
                <a:ea typeface="WenQuanYi" panose="020B0606030804020204" charset="-122"/>
              </a:rPr>
              <a:t>多层感知机——分类</a:t>
            </a:r>
            <a:endParaRPr lang="en-US" sz="3400">
              <a:solidFill>
                <a:srgbClr val="122353"/>
              </a:solidFill>
              <a:ea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62484" y="1000125"/>
            <a:ext cx="43815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12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145963" y="2209741"/>
            <a:ext cx="14113337" cy="4408103"/>
          </a:xfrm>
          <a:custGeom>
            <a:avLst/>
            <a:gdLst/>
            <a:ahLst/>
            <a:cxnLst/>
            <a:rect l="l" t="t" r="r" b="b"/>
            <a:pathLst>
              <a:path w="14113337" h="4408103">
                <a:moveTo>
                  <a:pt x="0" y="0"/>
                </a:moveTo>
                <a:lnTo>
                  <a:pt x="14113337" y="0"/>
                </a:lnTo>
                <a:lnTo>
                  <a:pt x="14113337" y="4408103"/>
                </a:lnTo>
                <a:lnTo>
                  <a:pt x="0" y="4408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45963" y="7018612"/>
            <a:ext cx="14113337" cy="160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</a:pPr>
            <a:r>
              <a:rPr lang="en-US" sz="3900">
                <a:solidFill>
                  <a:srgbClr val="122353"/>
                </a:solidFill>
                <a:ea typeface="字由文艺黑" panose="00020600040101010101" charset="-122"/>
              </a:rPr>
              <a:t>主要贡献：</a:t>
            </a:r>
            <a:endParaRPr lang="en-US" sz="3900">
              <a:solidFill>
                <a:srgbClr val="122353"/>
              </a:solidFill>
              <a:ea typeface="字由文艺黑" panose="00020600040101010101" charset="-122"/>
            </a:endParaRPr>
          </a:p>
          <a:p>
            <a:pPr marL="647700" lvl="1" indent="-323850">
              <a:lnSpc>
                <a:spcPts val="38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22353"/>
                </a:solidFill>
                <a:ea typeface="字由文艺黑" panose="00020600040101010101" charset="-122"/>
              </a:rPr>
              <a:t>学习动态拓朴来适应不同的样本和动作</a:t>
            </a:r>
            <a:endParaRPr lang="en-US" sz="3000">
              <a:solidFill>
                <a:srgbClr val="122353"/>
              </a:solidFill>
              <a:ea typeface="字由文艺黑" panose="00020600040101010101" charset="-122"/>
            </a:endParaRPr>
          </a:p>
          <a:p>
            <a:pPr marL="647700" lvl="1" indent="-323850" algn="l">
              <a:lnSpc>
                <a:spcPts val="38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22353"/>
                </a:solidFill>
                <a:ea typeface="字由文艺黑" panose="00020600040101010101" charset="-122"/>
              </a:rPr>
              <a:t>引入运动的二阶信息（关节与关节连接方向与长度）</a:t>
            </a:r>
            <a:endParaRPr lang="en-US" sz="30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45963" y="757237"/>
            <a:ext cx="11012128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Two-Stream Adaptive Graph Convolutional Networks for Skeleton-Based Action Recognition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541077" y="151278"/>
            <a:ext cx="12446098" cy="3887364"/>
          </a:xfrm>
          <a:custGeom>
            <a:avLst/>
            <a:gdLst/>
            <a:ahLst/>
            <a:cxnLst/>
            <a:rect l="l" t="t" r="r" b="b"/>
            <a:pathLst>
              <a:path w="12446098" h="3887364">
                <a:moveTo>
                  <a:pt x="0" y="0"/>
                </a:moveTo>
                <a:lnTo>
                  <a:pt x="12446097" y="0"/>
                </a:lnTo>
                <a:lnTo>
                  <a:pt x="12446097" y="3887364"/>
                </a:lnTo>
                <a:lnTo>
                  <a:pt x="0" y="3887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81873" y="5639494"/>
            <a:ext cx="5777427" cy="3074085"/>
          </a:xfrm>
          <a:custGeom>
            <a:avLst/>
            <a:gdLst/>
            <a:ahLst/>
            <a:cxnLst/>
            <a:rect l="l" t="t" r="r" b="b"/>
            <a:pathLst>
              <a:path w="5777427" h="3074085">
                <a:moveTo>
                  <a:pt x="0" y="0"/>
                </a:moveTo>
                <a:lnTo>
                  <a:pt x="5777427" y="0"/>
                </a:lnTo>
                <a:lnTo>
                  <a:pt x="5777427" y="3074085"/>
                </a:lnTo>
                <a:lnTo>
                  <a:pt x="0" y="3074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78703" y="4291596"/>
            <a:ext cx="6053430" cy="5769881"/>
          </a:xfrm>
          <a:custGeom>
            <a:avLst/>
            <a:gdLst/>
            <a:ahLst/>
            <a:cxnLst/>
            <a:rect l="l" t="t" r="r" b="b"/>
            <a:pathLst>
              <a:path w="6053430" h="5769881">
                <a:moveTo>
                  <a:pt x="0" y="0"/>
                </a:moveTo>
                <a:lnTo>
                  <a:pt x="6053429" y="0"/>
                </a:lnTo>
                <a:lnTo>
                  <a:pt x="6053429" y="5769881"/>
                </a:lnTo>
                <a:lnTo>
                  <a:pt x="0" y="5769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0240021" y="6793642"/>
            <a:ext cx="1133964" cy="765790"/>
            <a:chOff x="0" y="0"/>
            <a:chExt cx="812800" cy="548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48901"/>
            </a:xfrm>
            <a:custGeom>
              <a:avLst/>
              <a:gdLst/>
              <a:ahLst/>
              <a:cxnLst/>
              <a:rect l="l" t="t" r="r" b="b"/>
              <a:pathLst>
                <a:path w="812800" h="548901">
                  <a:moveTo>
                    <a:pt x="812800" y="27445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45701"/>
                  </a:lnTo>
                  <a:lnTo>
                    <a:pt x="406400" y="345701"/>
                  </a:lnTo>
                  <a:lnTo>
                    <a:pt x="406400" y="548901"/>
                  </a:lnTo>
                  <a:lnTo>
                    <a:pt x="812800" y="274451"/>
                  </a:lnTo>
                  <a:close/>
                </a:path>
              </a:pathLst>
            </a:custGeom>
            <a:solidFill>
              <a:srgbClr val="F8D49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19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3727608" y="3144333"/>
            <a:ext cx="6042300" cy="1052793"/>
          </a:xfrm>
          <a:prstGeom prst="line">
            <a:avLst/>
          </a:prstGeom>
          <a:ln w="38100" cap="flat">
            <a:solidFill>
              <a:srgbClr val="3C71A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346854" y="3144333"/>
            <a:ext cx="5102749" cy="1034159"/>
          </a:xfrm>
          <a:prstGeom prst="line">
            <a:avLst/>
          </a:prstGeom>
          <a:ln w="38100" cap="flat">
            <a:solidFill>
              <a:srgbClr val="3C71AA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0">
            <a:off x="3727608" y="4178492"/>
            <a:ext cx="13721995" cy="5988313"/>
            <a:chOff x="0" y="0"/>
            <a:chExt cx="3614023" cy="15771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4024" cy="1577169"/>
            </a:xfrm>
            <a:custGeom>
              <a:avLst/>
              <a:gdLst/>
              <a:ahLst/>
              <a:cxnLst/>
              <a:rect l="l" t="t" r="r" b="b"/>
              <a:pathLst>
                <a:path w="3614024" h="1577169">
                  <a:moveTo>
                    <a:pt x="0" y="0"/>
                  </a:moveTo>
                  <a:lnTo>
                    <a:pt x="3614024" y="0"/>
                  </a:lnTo>
                  <a:lnTo>
                    <a:pt x="3614024" y="1577169"/>
                  </a:lnTo>
                  <a:lnTo>
                    <a:pt x="0" y="1577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C71A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614023" cy="1624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65659" y="1000125"/>
            <a:ext cx="4318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13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9769909" y="522385"/>
            <a:ext cx="2576946" cy="2621948"/>
            <a:chOff x="0" y="0"/>
            <a:chExt cx="678702" cy="6905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8702" cy="690554"/>
            </a:xfrm>
            <a:custGeom>
              <a:avLst/>
              <a:gdLst/>
              <a:ahLst/>
              <a:cxnLst/>
              <a:rect l="l" t="t" r="r" b="b"/>
              <a:pathLst>
                <a:path w="678702" h="690554">
                  <a:moveTo>
                    <a:pt x="0" y="0"/>
                  </a:moveTo>
                  <a:lnTo>
                    <a:pt x="678702" y="0"/>
                  </a:lnTo>
                  <a:lnTo>
                    <a:pt x="678702" y="690554"/>
                  </a:lnTo>
                  <a:lnTo>
                    <a:pt x="0" y="690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C71A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78702" cy="738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3083899" y="1960897"/>
            <a:ext cx="6477976" cy="6485388"/>
          </a:xfrm>
          <a:custGeom>
            <a:avLst/>
            <a:gdLst/>
            <a:ahLst/>
            <a:cxnLst/>
            <a:rect l="l" t="t" r="r" b="b"/>
            <a:pathLst>
              <a:path w="6477976" h="6485388">
                <a:moveTo>
                  <a:pt x="0" y="0"/>
                </a:moveTo>
                <a:lnTo>
                  <a:pt x="6477977" y="0"/>
                </a:lnTo>
                <a:lnTo>
                  <a:pt x="6477977" y="6485388"/>
                </a:lnTo>
                <a:lnTo>
                  <a:pt x="0" y="6485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04876" y="3563571"/>
            <a:ext cx="5655266" cy="1360245"/>
          </a:xfrm>
          <a:custGeom>
            <a:avLst/>
            <a:gdLst/>
            <a:ahLst/>
            <a:cxnLst/>
            <a:rect l="l" t="t" r="r" b="b"/>
            <a:pathLst>
              <a:path w="5655266" h="1360245">
                <a:moveTo>
                  <a:pt x="0" y="0"/>
                </a:moveTo>
                <a:lnTo>
                  <a:pt x="5655265" y="0"/>
                </a:lnTo>
                <a:lnTo>
                  <a:pt x="5655265" y="1360245"/>
                </a:lnTo>
                <a:lnTo>
                  <a:pt x="0" y="1360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7351746" y="4480683"/>
            <a:ext cx="457375" cy="425612"/>
            <a:chOff x="0" y="0"/>
            <a:chExt cx="120461" cy="1120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61" cy="112095"/>
            </a:xfrm>
            <a:custGeom>
              <a:avLst/>
              <a:gdLst/>
              <a:ahLst/>
              <a:cxnLst/>
              <a:rect l="l" t="t" r="r" b="b"/>
              <a:pathLst>
                <a:path w="120461" h="112095">
                  <a:moveTo>
                    <a:pt x="0" y="0"/>
                  </a:moveTo>
                  <a:lnTo>
                    <a:pt x="120461" y="0"/>
                  </a:lnTo>
                  <a:lnTo>
                    <a:pt x="120461" y="112095"/>
                  </a:lnTo>
                  <a:lnTo>
                    <a:pt x="0" y="11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0461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7809121" y="4243693"/>
            <a:ext cx="2895754" cy="449796"/>
          </a:xfrm>
          <a:prstGeom prst="line">
            <a:avLst/>
          </a:prstGeom>
          <a:ln w="38100" cap="flat">
            <a:solidFill>
              <a:srgbClr val="FF3131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9907916" y="7005742"/>
            <a:ext cx="7325385" cy="2448412"/>
          </a:xfrm>
          <a:custGeom>
            <a:avLst/>
            <a:gdLst/>
            <a:ahLst/>
            <a:cxnLst/>
            <a:rect l="l" t="t" r="r" b="b"/>
            <a:pathLst>
              <a:path w="7325385" h="2448412">
                <a:moveTo>
                  <a:pt x="0" y="0"/>
                </a:moveTo>
                <a:lnTo>
                  <a:pt x="7325385" y="0"/>
                </a:lnTo>
                <a:lnTo>
                  <a:pt x="7325385" y="2448413"/>
                </a:lnTo>
                <a:lnTo>
                  <a:pt x="0" y="2448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72009" y="1000125"/>
            <a:ext cx="4191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14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2045679" y="3691532"/>
            <a:ext cx="474930" cy="390502"/>
            <a:chOff x="0" y="0"/>
            <a:chExt cx="125084" cy="1028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084" cy="102848"/>
            </a:xfrm>
            <a:custGeom>
              <a:avLst/>
              <a:gdLst/>
              <a:ahLst/>
              <a:cxnLst/>
              <a:rect l="l" t="t" r="r" b="b"/>
              <a:pathLst>
                <a:path w="125084" h="102848">
                  <a:moveTo>
                    <a:pt x="0" y="0"/>
                  </a:moveTo>
                  <a:lnTo>
                    <a:pt x="125084" y="0"/>
                  </a:lnTo>
                  <a:lnTo>
                    <a:pt x="125084" y="102848"/>
                  </a:lnTo>
                  <a:lnTo>
                    <a:pt x="0" y="102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A893"/>
              </a:solidFill>
              <a:prstDash val="lg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5084" cy="150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363741" y="4082035"/>
            <a:ext cx="1206867" cy="2923708"/>
          </a:xfrm>
          <a:prstGeom prst="line">
            <a:avLst/>
          </a:prstGeom>
          <a:ln w="38100" cap="flat">
            <a:solidFill>
              <a:srgbClr val="EDA893"/>
            </a:solidFill>
            <a:prstDash val="sysDash"/>
            <a:headEnd type="none" w="sm" len="sm"/>
            <a:tailEnd type="arrow" w="med" len="sm"/>
          </a:ln>
        </p:spPr>
      </p:sp>
      <p:grpSp>
        <p:nvGrpSpPr>
          <p:cNvPr id="22" name="Group 22"/>
          <p:cNvGrpSpPr/>
          <p:nvPr/>
        </p:nvGrpSpPr>
        <p:grpSpPr>
          <a:xfrm rot="0">
            <a:off x="9916932" y="7011885"/>
            <a:ext cx="7343418" cy="2442270"/>
            <a:chOff x="0" y="0"/>
            <a:chExt cx="1934069" cy="6432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4069" cy="643232"/>
            </a:xfrm>
            <a:custGeom>
              <a:avLst/>
              <a:gdLst/>
              <a:ahLst/>
              <a:cxnLst/>
              <a:rect l="l" t="t" r="r" b="b"/>
              <a:pathLst>
                <a:path w="1934069" h="643232">
                  <a:moveTo>
                    <a:pt x="0" y="0"/>
                  </a:moveTo>
                  <a:lnTo>
                    <a:pt x="1934069" y="0"/>
                  </a:lnTo>
                  <a:lnTo>
                    <a:pt x="1934069" y="643232"/>
                  </a:lnTo>
                  <a:lnTo>
                    <a:pt x="0" y="643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A893"/>
              </a:solidFill>
              <a:prstDash val="lgDash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934069" cy="69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0742976" y="3530199"/>
            <a:ext cx="5655266" cy="1393617"/>
            <a:chOff x="0" y="0"/>
            <a:chExt cx="1489453" cy="3670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89453" cy="367043"/>
            </a:xfrm>
            <a:custGeom>
              <a:avLst/>
              <a:gdLst/>
              <a:ahLst/>
              <a:cxnLst/>
              <a:rect l="l" t="t" r="r" b="b"/>
              <a:pathLst>
                <a:path w="1489453" h="367043">
                  <a:moveTo>
                    <a:pt x="0" y="0"/>
                  </a:moveTo>
                  <a:lnTo>
                    <a:pt x="1489453" y="0"/>
                  </a:lnTo>
                  <a:lnTo>
                    <a:pt x="1489453" y="367043"/>
                  </a:lnTo>
                  <a:lnTo>
                    <a:pt x="0" y="367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489453" cy="41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3083899" y="1960897"/>
            <a:ext cx="6477976" cy="6485388"/>
          </a:xfrm>
          <a:custGeom>
            <a:avLst/>
            <a:gdLst/>
            <a:ahLst/>
            <a:cxnLst/>
            <a:rect l="l" t="t" r="r" b="b"/>
            <a:pathLst>
              <a:path w="6477976" h="6485388">
                <a:moveTo>
                  <a:pt x="0" y="0"/>
                </a:moveTo>
                <a:lnTo>
                  <a:pt x="6477977" y="0"/>
                </a:lnTo>
                <a:lnTo>
                  <a:pt x="6477977" y="6485388"/>
                </a:lnTo>
                <a:lnTo>
                  <a:pt x="0" y="6485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81485" y="3826660"/>
            <a:ext cx="5627442" cy="1360245"/>
          </a:xfrm>
          <a:custGeom>
            <a:avLst/>
            <a:gdLst/>
            <a:ahLst/>
            <a:cxnLst/>
            <a:rect l="l" t="t" r="r" b="b"/>
            <a:pathLst>
              <a:path w="5627442" h="1360245">
                <a:moveTo>
                  <a:pt x="0" y="0"/>
                </a:moveTo>
                <a:lnTo>
                  <a:pt x="5627441" y="0"/>
                </a:lnTo>
                <a:lnTo>
                  <a:pt x="5627441" y="1360245"/>
                </a:lnTo>
                <a:lnTo>
                  <a:pt x="0" y="13602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94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7351746" y="4480683"/>
            <a:ext cx="457375" cy="425612"/>
            <a:chOff x="0" y="0"/>
            <a:chExt cx="120461" cy="1120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61" cy="112095"/>
            </a:xfrm>
            <a:custGeom>
              <a:avLst/>
              <a:gdLst/>
              <a:ahLst/>
              <a:cxnLst/>
              <a:rect l="l" t="t" r="r" b="b"/>
              <a:pathLst>
                <a:path w="120461" h="112095">
                  <a:moveTo>
                    <a:pt x="0" y="0"/>
                  </a:moveTo>
                  <a:lnTo>
                    <a:pt x="120461" y="0"/>
                  </a:lnTo>
                  <a:lnTo>
                    <a:pt x="120461" y="112095"/>
                  </a:lnTo>
                  <a:lnTo>
                    <a:pt x="0" y="112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0461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7809121" y="4506783"/>
            <a:ext cx="2872363" cy="186707"/>
          </a:xfrm>
          <a:prstGeom prst="line">
            <a:avLst/>
          </a:prstGeom>
          <a:ln w="38100" cap="flat">
            <a:solidFill>
              <a:srgbClr val="FF3131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13716078" y="5754079"/>
            <a:ext cx="4438572" cy="1396693"/>
          </a:xfrm>
          <a:custGeom>
            <a:avLst/>
            <a:gdLst/>
            <a:ahLst/>
            <a:cxnLst/>
            <a:rect l="l" t="t" r="r" b="b"/>
            <a:pathLst>
              <a:path w="4438572" h="1396693">
                <a:moveTo>
                  <a:pt x="0" y="0"/>
                </a:moveTo>
                <a:lnTo>
                  <a:pt x="4438572" y="0"/>
                </a:lnTo>
                <a:lnTo>
                  <a:pt x="4438572" y="1396694"/>
                </a:lnTo>
                <a:lnTo>
                  <a:pt x="0" y="1396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5503897" y="4292711"/>
            <a:ext cx="562704" cy="478276"/>
            <a:chOff x="0" y="0"/>
            <a:chExt cx="148202" cy="1259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8202" cy="125966"/>
            </a:xfrm>
            <a:custGeom>
              <a:avLst/>
              <a:gdLst/>
              <a:ahLst/>
              <a:cxnLst/>
              <a:rect l="l" t="t" r="r" b="b"/>
              <a:pathLst>
                <a:path w="148202" h="125966">
                  <a:moveTo>
                    <a:pt x="0" y="0"/>
                  </a:moveTo>
                  <a:lnTo>
                    <a:pt x="148202" y="0"/>
                  </a:lnTo>
                  <a:lnTo>
                    <a:pt x="148202" y="125966"/>
                  </a:lnTo>
                  <a:lnTo>
                    <a:pt x="0" y="125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lg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48202" cy="173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785249" y="4770987"/>
            <a:ext cx="150116" cy="983092"/>
          </a:xfrm>
          <a:prstGeom prst="line">
            <a:avLst/>
          </a:prstGeom>
          <a:ln w="38100" cap="flat">
            <a:solidFill>
              <a:srgbClr val="0097B2"/>
            </a:solidFill>
            <a:prstDash val="sysDash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 rot="0">
            <a:off x="13679121" y="5757156"/>
            <a:ext cx="4438572" cy="1393617"/>
            <a:chOff x="0" y="0"/>
            <a:chExt cx="1169007" cy="3670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9007" cy="367043"/>
            </a:xfrm>
            <a:custGeom>
              <a:avLst/>
              <a:gdLst/>
              <a:ahLst/>
              <a:cxnLst/>
              <a:rect l="l" t="t" r="r" b="b"/>
              <a:pathLst>
                <a:path w="1169007" h="367043">
                  <a:moveTo>
                    <a:pt x="0" y="0"/>
                  </a:moveTo>
                  <a:lnTo>
                    <a:pt x="1169007" y="0"/>
                  </a:lnTo>
                  <a:lnTo>
                    <a:pt x="1169007" y="367043"/>
                  </a:lnTo>
                  <a:lnTo>
                    <a:pt x="0" y="367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lg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69007" cy="41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0681485" y="3809974"/>
            <a:ext cx="5655266" cy="1393617"/>
            <a:chOff x="0" y="0"/>
            <a:chExt cx="1489453" cy="3670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9453" cy="367043"/>
            </a:xfrm>
            <a:custGeom>
              <a:avLst/>
              <a:gdLst/>
              <a:ahLst/>
              <a:cxnLst/>
              <a:rect l="l" t="t" r="r" b="b"/>
              <a:pathLst>
                <a:path w="1489453" h="367043">
                  <a:moveTo>
                    <a:pt x="0" y="0"/>
                  </a:moveTo>
                  <a:lnTo>
                    <a:pt x="1489453" y="0"/>
                  </a:lnTo>
                  <a:lnTo>
                    <a:pt x="1489453" y="367043"/>
                  </a:lnTo>
                  <a:lnTo>
                    <a:pt x="0" y="367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89453" cy="41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09308" y="2179491"/>
            <a:ext cx="5111651" cy="1298359"/>
          </a:xfrm>
          <a:custGeom>
            <a:avLst/>
            <a:gdLst/>
            <a:ahLst/>
            <a:cxnLst/>
            <a:rect l="l" t="t" r="r" b="b"/>
            <a:pathLst>
              <a:path w="5111651" h="1298359">
                <a:moveTo>
                  <a:pt x="0" y="0"/>
                </a:moveTo>
                <a:lnTo>
                  <a:pt x="5111652" y="0"/>
                </a:lnTo>
                <a:lnTo>
                  <a:pt x="5111652" y="1298359"/>
                </a:lnTo>
                <a:lnTo>
                  <a:pt x="0" y="1298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10715311" y="2179491"/>
            <a:ext cx="5120274" cy="1298359"/>
            <a:chOff x="0" y="0"/>
            <a:chExt cx="1348550" cy="3419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48549" cy="341955"/>
            </a:xfrm>
            <a:custGeom>
              <a:avLst/>
              <a:gdLst/>
              <a:ahLst/>
              <a:cxnLst/>
              <a:rect l="l" t="t" r="r" b="b"/>
              <a:pathLst>
                <a:path w="1348549" h="341955">
                  <a:moveTo>
                    <a:pt x="0" y="0"/>
                  </a:moveTo>
                  <a:lnTo>
                    <a:pt x="1348549" y="0"/>
                  </a:lnTo>
                  <a:lnTo>
                    <a:pt x="1348549" y="341955"/>
                  </a:lnTo>
                  <a:lnTo>
                    <a:pt x="0" y="3419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348550" cy="389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14957234" y="3067808"/>
            <a:ext cx="368933" cy="1219386"/>
          </a:xfrm>
          <a:prstGeom prst="line">
            <a:avLst/>
          </a:prstGeom>
          <a:ln w="38100" cap="flat">
            <a:solidFill>
              <a:srgbClr val="122353"/>
            </a:solidFill>
            <a:prstDash val="sysDash"/>
            <a:headEnd type="none" w="sm" len="sm"/>
            <a:tailEnd type="arrow" w="med" len="sm"/>
          </a:ln>
        </p:spPr>
      </p:sp>
      <p:grpSp>
        <p:nvGrpSpPr>
          <p:cNvPr id="31" name="Group 31"/>
          <p:cNvGrpSpPr/>
          <p:nvPr/>
        </p:nvGrpSpPr>
        <p:grpSpPr>
          <a:xfrm rot="0">
            <a:off x="15000530" y="2589532"/>
            <a:ext cx="651274" cy="478276"/>
            <a:chOff x="0" y="0"/>
            <a:chExt cx="171529" cy="12596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1529" cy="125966"/>
            </a:xfrm>
            <a:custGeom>
              <a:avLst/>
              <a:gdLst/>
              <a:ahLst/>
              <a:cxnLst/>
              <a:rect l="l" t="t" r="r" b="b"/>
              <a:pathLst>
                <a:path w="171529" h="125966">
                  <a:moveTo>
                    <a:pt x="0" y="0"/>
                  </a:moveTo>
                  <a:lnTo>
                    <a:pt x="171529" y="0"/>
                  </a:lnTo>
                  <a:lnTo>
                    <a:pt x="171529" y="125966"/>
                  </a:lnTo>
                  <a:lnTo>
                    <a:pt x="0" y="125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2353"/>
              </a:solidFill>
              <a:prstDash val="lgDash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1529" cy="173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4618291" y="4287194"/>
            <a:ext cx="533180" cy="478276"/>
            <a:chOff x="0" y="0"/>
            <a:chExt cx="140426" cy="1259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0426" cy="125966"/>
            </a:xfrm>
            <a:custGeom>
              <a:avLst/>
              <a:gdLst/>
              <a:ahLst/>
              <a:cxnLst/>
              <a:rect l="l" t="t" r="r" b="b"/>
              <a:pathLst>
                <a:path w="140426" h="125966">
                  <a:moveTo>
                    <a:pt x="0" y="0"/>
                  </a:moveTo>
                  <a:lnTo>
                    <a:pt x="140426" y="0"/>
                  </a:lnTo>
                  <a:lnTo>
                    <a:pt x="140426" y="125966"/>
                  </a:lnTo>
                  <a:lnTo>
                    <a:pt x="0" y="125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2353"/>
              </a:solidFill>
              <a:prstDash val="lgDash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0426" cy="173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37" name="Freeform 37"/>
          <p:cNvSpPr/>
          <p:nvPr/>
        </p:nvSpPr>
        <p:spPr>
          <a:xfrm>
            <a:off x="10187220" y="7627023"/>
            <a:ext cx="5879380" cy="656932"/>
          </a:xfrm>
          <a:custGeom>
            <a:avLst/>
            <a:gdLst/>
            <a:ahLst/>
            <a:cxnLst/>
            <a:rect l="l" t="t" r="r" b="b"/>
            <a:pathLst>
              <a:path w="5879380" h="656932">
                <a:moveTo>
                  <a:pt x="0" y="0"/>
                </a:moveTo>
                <a:lnTo>
                  <a:pt x="5879380" y="0"/>
                </a:lnTo>
                <a:lnTo>
                  <a:pt x="5879380" y="656932"/>
                </a:lnTo>
                <a:lnTo>
                  <a:pt x="0" y="656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1748" b="-31458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71880" y="1000125"/>
            <a:ext cx="622935" cy="49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15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grpSp>
        <p:nvGrpSpPr>
          <p:cNvPr id="40" name="Group 40"/>
          <p:cNvGrpSpPr/>
          <p:nvPr/>
        </p:nvGrpSpPr>
        <p:grpSpPr>
          <a:xfrm rot="0">
            <a:off x="10179720" y="7587146"/>
            <a:ext cx="5886881" cy="696809"/>
            <a:chOff x="0" y="0"/>
            <a:chExt cx="1550454" cy="1835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50454" cy="183522"/>
            </a:xfrm>
            <a:custGeom>
              <a:avLst/>
              <a:gdLst/>
              <a:ahLst/>
              <a:cxnLst/>
              <a:rect l="l" t="t" r="r" b="b"/>
              <a:pathLst>
                <a:path w="1550454" h="183522">
                  <a:moveTo>
                    <a:pt x="0" y="0"/>
                  </a:moveTo>
                  <a:lnTo>
                    <a:pt x="1550454" y="0"/>
                  </a:lnTo>
                  <a:lnTo>
                    <a:pt x="1550454" y="183522"/>
                  </a:lnTo>
                  <a:lnTo>
                    <a:pt x="0" y="183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lgDash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550454" cy="231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452507" y="387464"/>
            <a:ext cx="12446098" cy="3887364"/>
          </a:xfrm>
          <a:custGeom>
            <a:avLst/>
            <a:gdLst/>
            <a:ahLst/>
            <a:cxnLst/>
            <a:rect l="l" t="t" r="r" b="b"/>
            <a:pathLst>
              <a:path w="12446098" h="3887364">
                <a:moveTo>
                  <a:pt x="0" y="0"/>
                </a:moveTo>
                <a:lnTo>
                  <a:pt x="12446098" y="0"/>
                </a:lnTo>
                <a:lnTo>
                  <a:pt x="12446098" y="3887364"/>
                </a:lnTo>
                <a:lnTo>
                  <a:pt x="0" y="3887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7526137" y="476034"/>
            <a:ext cx="1617863" cy="1677972"/>
            <a:chOff x="0" y="0"/>
            <a:chExt cx="426104" cy="4419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6104" cy="441935"/>
            </a:xfrm>
            <a:custGeom>
              <a:avLst/>
              <a:gdLst/>
              <a:ahLst/>
              <a:cxnLst/>
              <a:rect l="l" t="t" r="r" b="b"/>
              <a:pathLst>
                <a:path w="426104" h="441935">
                  <a:moveTo>
                    <a:pt x="0" y="0"/>
                  </a:moveTo>
                  <a:lnTo>
                    <a:pt x="426104" y="0"/>
                  </a:lnTo>
                  <a:lnTo>
                    <a:pt x="426104" y="441935"/>
                  </a:lnTo>
                  <a:lnTo>
                    <a:pt x="0" y="441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C71A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6104" cy="489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4452507" y="4673877"/>
            <a:ext cx="3050289" cy="4950377"/>
          </a:xfrm>
          <a:custGeom>
            <a:avLst/>
            <a:gdLst/>
            <a:ahLst/>
            <a:cxnLst/>
            <a:rect l="l" t="t" r="r" b="b"/>
            <a:pathLst>
              <a:path w="3050289" h="4950377">
                <a:moveTo>
                  <a:pt x="0" y="0"/>
                </a:moveTo>
                <a:lnTo>
                  <a:pt x="3050289" y="0"/>
                </a:lnTo>
                <a:lnTo>
                  <a:pt x="3050289" y="4950377"/>
                </a:lnTo>
                <a:lnTo>
                  <a:pt x="0" y="495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8902607" y="6361530"/>
            <a:ext cx="8356693" cy="650355"/>
            <a:chOff x="0" y="0"/>
            <a:chExt cx="11142257" cy="8671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17715" cy="867140"/>
            </a:xfrm>
            <a:custGeom>
              <a:avLst/>
              <a:gdLst/>
              <a:ahLst/>
              <a:cxnLst/>
              <a:rect l="l" t="t" r="r" b="b"/>
              <a:pathLst>
                <a:path w="2817715" h="867140">
                  <a:moveTo>
                    <a:pt x="0" y="0"/>
                  </a:moveTo>
                  <a:lnTo>
                    <a:pt x="2817715" y="0"/>
                  </a:lnTo>
                  <a:lnTo>
                    <a:pt x="2817715" y="867140"/>
                  </a:lnTo>
                  <a:lnTo>
                    <a:pt x="0" y="86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647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817715" y="0"/>
              <a:ext cx="8324542" cy="867140"/>
            </a:xfrm>
            <a:custGeom>
              <a:avLst/>
              <a:gdLst/>
              <a:ahLst/>
              <a:cxnLst/>
              <a:rect l="l" t="t" r="r" b="b"/>
              <a:pathLst>
                <a:path w="8324542" h="867140">
                  <a:moveTo>
                    <a:pt x="0" y="0"/>
                  </a:moveTo>
                  <a:lnTo>
                    <a:pt x="8324542" y="0"/>
                  </a:lnTo>
                  <a:lnTo>
                    <a:pt x="8324542" y="867140"/>
                  </a:lnTo>
                  <a:lnTo>
                    <a:pt x="0" y="86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65659" y="1000125"/>
            <a:ext cx="43180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16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6905088" y="2127926"/>
            <a:ext cx="4477825" cy="343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0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 panose="00000800000000000000"/>
              </a:rPr>
              <a:t>04</a:t>
            </a:r>
            <a:endParaRPr lang="en-US" sz="19985">
              <a:solidFill>
                <a:srgbClr val="122353"/>
              </a:solidFill>
              <a:latin typeface="Aileron Bold Italics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87375" y="5213524"/>
            <a:ext cx="6313251" cy="13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7000">
                <a:solidFill>
                  <a:srgbClr val="122353"/>
                </a:solidFill>
                <a:ea typeface="字由文艺黑 Bold"/>
              </a:rPr>
              <a:t>总结与收获</a:t>
            </a:r>
            <a:endParaRPr lang="en-US" sz="7000">
              <a:solidFill>
                <a:srgbClr val="122353"/>
              </a:solidFill>
              <a:ea typeface="字由文艺黑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54035" y="6413674"/>
            <a:ext cx="4779931" cy="7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3600">
                <a:solidFill>
                  <a:srgbClr val="122353"/>
                </a:solidFill>
                <a:latin typeface="Aileron" panose="00000500000000000000"/>
              </a:rPr>
              <a:t>Summary and Harvest</a:t>
            </a:r>
            <a:endParaRPr lang="en-US" sz="3600">
              <a:solidFill>
                <a:srgbClr val="122353"/>
              </a:solidFill>
              <a:latin typeface="Aileron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4255" y="8902700"/>
            <a:ext cx="929640" cy="59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  <a:spcBef>
                <a:spcPct val="0"/>
              </a:spcBef>
            </a:pPr>
            <a:r>
              <a:rPr lang="en-US" sz="3585">
                <a:solidFill>
                  <a:srgbClr val="122353"/>
                </a:solidFill>
                <a:latin typeface="字由文艺黑" panose="00020600040101010101" charset="-122"/>
              </a:rPr>
              <a:t>17</a:t>
            </a:r>
            <a:endParaRPr lang="en-US" sz="358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2024328" y="9210675"/>
            <a:ext cx="162636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0" y="1076325"/>
            <a:ext cx="136852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4163897" y="888705"/>
            <a:ext cx="3289793" cy="46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5"/>
              </a:lnSpc>
              <a:spcBef>
                <a:spcPct val="0"/>
              </a:spcBef>
            </a:pP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300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028648" y="5121816"/>
            <a:ext cx="16230652" cy="596121"/>
            <a:chOff x="0" y="0"/>
            <a:chExt cx="21640869" cy="794828"/>
          </a:xfrm>
        </p:grpSpPr>
        <p:sp>
          <p:nvSpPr>
            <p:cNvPr id="9" name="AutoShape 9"/>
            <p:cNvSpPr/>
            <p:nvPr/>
          </p:nvSpPr>
          <p:spPr>
            <a:xfrm>
              <a:off x="0" y="359314"/>
              <a:ext cx="21640869" cy="0"/>
            </a:xfrm>
            <a:prstGeom prst="line">
              <a:avLst/>
            </a:prstGeom>
            <a:ln w="76200" cap="flat">
              <a:solidFill>
                <a:srgbClr val="122353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0" name="Group 10"/>
            <p:cNvGrpSpPr/>
            <p:nvPr/>
          </p:nvGrpSpPr>
          <p:grpSpPr>
            <a:xfrm rot="-5400000">
              <a:off x="1978637" y="1"/>
              <a:ext cx="711992" cy="711989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9057798" y="82837"/>
              <a:ext cx="711992" cy="711989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13364744" y="1"/>
              <a:ext cx="711992" cy="711989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-5400000">
              <a:off x="7671691" y="82837"/>
              <a:ext cx="711992" cy="711989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6280150" y="1247976"/>
            <a:ext cx="572770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  <a:spcBef>
                <a:spcPct val="0"/>
              </a:spcBef>
            </a:pPr>
            <a:r>
              <a:rPr lang="en-US" sz="8200" spc="819">
                <a:solidFill>
                  <a:srgbClr val="122353"/>
                </a:solidFill>
                <a:ea typeface="字由文艺黑" panose="00020600040101010101" charset="-122"/>
              </a:rPr>
              <a:t>总结与收获</a:t>
            </a:r>
            <a:endParaRPr lang="en-US" sz="8200" spc="819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5312" y="5977140"/>
            <a:ext cx="3038003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对于开山之作ST-GCN的改进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论文逻辑清晰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11223" y="3872255"/>
            <a:ext cx="86618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ea typeface="字由文艺黑" panose="00020600040101010101" charset="-122"/>
              </a:rPr>
              <a:t>①</a:t>
            </a:r>
            <a:endParaRPr lang="en-US" sz="6200" spc="62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52271" y="3872255"/>
            <a:ext cx="86618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ea typeface="字由文艺黑" panose="00020600040101010101" charset="-122"/>
              </a:rPr>
              <a:t>②</a:t>
            </a:r>
            <a:endParaRPr lang="en-US" sz="6200" spc="62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877003" y="3872255"/>
            <a:ext cx="86618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ea typeface="字由文艺黑" panose="00020600040101010101" charset="-122"/>
              </a:rPr>
              <a:t>③</a:t>
            </a:r>
            <a:endParaRPr lang="en-US" sz="6200" spc="62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131892" y="3872255"/>
            <a:ext cx="86618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ea typeface="字由文艺黑" panose="00020600040101010101" charset="-122"/>
              </a:rPr>
              <a:t>④</a:t>
            </a:r>
            <a:endParaRPr lang="en-US" sz="6200" spc="62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91091" y="5977140"/>
            <a:ext cx="303800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对于每个特征通道，拓扑是共享的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45980" y="5977140"/>
            <a:ext cx="3038003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根据综述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可以结合多模态进行学习，用以补充其信息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6212326" y="-437516"/>
            <a:ext cx="5863297" cy="4460670"/>
            <a:chOff x="0" y="0"/>
            <a:chExt cx="7817729" cy="5947560"/>
          </a:xfrm>
        </p:grpSpPr>
        <p:sp>
          <p:nvSpPr>
            <p:cNvPr id="27" name="Freeform 27"/>
            <p:cNvSpPr/>
            <p:nvPr/>
          </p:nvSpPr>
          <p:spPr>
            <a:xfrm rot="-1510836">
              <a:off x="1149600" y="1140981"/>
              <a:ext cx="6182060" cy="3665598"/>
            </a:xfrm>
            <a:custGeom>
              <a:avLst/>
              <a:gdLst/>
              <a:ahLst/>
              <a:cxnLst/>
              <a:rect l="l" t="t" r="r" b="b"/>
              <a:pathLst>
                <a:path w="6182060" h="3665598">
                  <a:moveTo>
                    <a:pt x="0" y="0"/>
                  </a:moveTo>
                  <a:lnTo>
                    <a:pt x="6182060" y="0"/>
                  </a:lnTo>
                  <a:lnTo>
                    <a:pt x="6182060" y="3665598"/>
                  </a:lnTo>
                  <a:lnTo>
                    <a:pt x="0" y="3665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6517317" y="4238772"/>
              <a:ext cx="1300413" cy="1300413"/>
            </a:xfrm>
            <a:custGeom>
              <a:avLst/>
              <a:gdLst/>
              <a:ahLst/>
              <a:cxnLst/>
              <a:rect l="l" t="t" r="r" b="b"/>
              <a:pathLst>
                <a:path w="1300413" h="1300413">
                  <a:moveTo>
                    <a:pt x="0" y="0"/>
                  </a:moveTo>
                  <a:lnTo>
                    <a:pt x="1300412" y="0"/>
                  </a:lnTo>
                  <a:lnTo>
                    <a:pt x="1300412" y="1300413"/>
                  </a:lnTo>
                  <a:lnTo>
                    <a:pt x="0" y="1300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1075501"/>
              <a:ext cx="959929" cy="959929"/>
            </a:xfrm>
            <a:custGeom>
              <a:avLst/>
              <a:gdLst/>
              <a:ahLst/>
              <a:cxnLst/>
              <a:rect l="l" t="t" r="r" b="b"/>
              <a:pathLst>
                <a:path w="959929" h="959929">
                  <a:moveTo>
                    <a:pt x="0" y="0"/>
                  </a:moveTo>
                  <a:lnTo>
                    <a:pt x="959929" y="0"/>
                  </a:lnTo>
                  <a:lnTo>
                    <a:pt x="959929" y="959929"/>
                  </a:lnTo>
                  <a:lnTo>
                    <a:pt x="0" y="959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5466359" y="5977140"/>
            <a:ext cx="3038003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ea typeface="字由文艺黑" panose="00020600040101010101" charset="-122"/>
              </a:rPr>
              <a:t>利用动作的二阶信息（关节点之间的方向与长度）</a:t>
            </a:r>
            <a:endParaRPr lang="en-US" sz="2100" spc="21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011478" y="4725555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8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391945" y="2261448"/>
            <a:ext cx="1054615" cy="1054615"/>
            <a:chOff x="0" y="0"/>
            <a:chExt cx="5407660" cy="5407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16063714" y="7739132"/>
            <a:ext cx="1054615" cy="1054615"/>
            <a:chOff x="0" y="0"/>
            <a:chExt cx="5407660" cy="5407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>
            <a:off x="1534680" y="5703983"/>
            <a:ext cx="8556645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534680" y="3536532"/>
            <a:ext cx="10087966" cy="198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860"/>
              </a:lnSpc>
            </a:pPr>
            <a:r>
              <a:rPr lang="en-US" sz="13000">
                <a:solidFill>
                  <a:srgbClr val="122353"/>
                </a:solidFill>
                <a:ea typeface="字由文艺黑" panose="00020600040101010101" charset="-122"/>
              </a:rPr>
              <a:t>谢谢观看</a:t>
            </a:r>
            <a:endParaRPr lang="en-US" sz="130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34680" y="5895504"/>
            <a:ext cx="5043983" cy="84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5"/>
              </a:lnSpc>
              <a:spcBef>
                <a:spcPct val="0"/>
              </a:spcBef>
            </a:pPr>
            <a:r>
              <a:rPr lang="en-US" sz="5200">
                <a:solidFill>
                  <a:srgbClr val="122353"/>
                </a:solidFill>
                <a:latin typeface="字由文艺黑 Bold"/>
              </a:rPr>
              <a:t>Thank You</a:t>
            </a:r>
            <a:endParaRPr lang="en-US" sz="5200">
              <a:solidFill>
                <a:srgbClr val="122353"/>
              </a:solidFill>
              <a:latin typeface="字由文艺黑 Bold"/>
            </a:endParaRPr>
          </a:p>
        </p:txBody>
      </p:sp>
      <p:sp>
        <p:nvSpPr>
          <p:cNvPr id="15" name="Freeform 15"/>
          <p:cNvSpPr/>
          <p:nvPr/>
        </p:nvSpPr>
        <p:spPr>
          <a:xfrm rot="7672636">
            <a:off x="10244308" y="-310274"/>
            <a:ext cx="9795782" cy="6198059"/>
          </a:xfrm>
          <a:custGeom>
            <a:avLst/>
            <a:gdLst/>
            <a:ahLst/>
            <a:cxnLst/>
            <a:rect l="l" t="t" r="r" b="b"/>
            <a:pathLst>
              <a:path w="9795782" h="6198059">
                <a:moveTo>
                  <a:pt x="0" y="0"/>
                </a:moveTo>
                <a:lnTo>
                  <a:pt x="9795782" y="0"/>
                </a:lnTo>
                <a:lnTo>
                  <a:pt x="9795782" y="6198058"/>
                </a:lnTo>
                <a:lnTo>
                  <a:pt x="0" y="6198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5196" y="7560831"/>
            <a:ext cx="14113499" cy="123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800">
                <a:solidFill>
                  <a:srgbClr val="122353"/>
                </a:solidFill>
                <a:ea typeface="字由文艺黑" panose="00020600040101010101" charset="-122"/>
              </a:rPr>
              <a:t>汇报人：金家耀（2S-AGCN）</a:t>
            </a:r>
            <a:endParaRPr lang="en-US" sz="3800">
              <a:solidFill>
                <a:srgbClr val="122353"/>
              </a:solidFill>
              <a:ea typeface="字由文艺黑" panose="00020600040101010101" charset="-122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800">
                <a:solidFill>
                  <a:srgbClr val="122353"/>
                </a:solidFill>
                <a:ea typeface="字由文艺黑" panose="00020600040101010101" charset="-122"/>
              </a:rPr>
              <a:t>组员：耿国淇（Human Action Recognization Survey）</a:t>
            </a:r>
            <a:endParaRPr lang="en-US" sz="38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60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7" name="Freeform 7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8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7341" y="6579768"/>
            <a:ext cx="5149917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字由文艺黑" panose="00020600040101010101" charset="-122"/>
              </a:rPr>
              <a:t>01/行为识别概述</a:t>
            </a:r>
            <a:endParaRPr lang="en-US" sz="4600" spc="46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05740" y="6579768"/>
            <a:ext cx="6600653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字由文艺黑" panose="00020600040101010101" charset="-122"/>
              </a:rPr>
              <a:t>02/基于模态行为识别</a:t>
            </a:r>
            <a:endParaRPr lang="en-US" sz="4600" spc="46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15020" y="733425"/>
            <a:ext cx="5674559" cy="261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05"/>
              </a:lnSpc>
              <a:spcBef>
                <a:spcPct val="0"/>
              </a:spcBef>
            </a:pPr>
            <a:r>
              <a:rPr lang="en-US" sz="15220" spc="1521">
                <a:solidFill>
                  <a:srgbClr val="122353"/>
                </a:solidFill>
                <a:ea typeface="字由文艺黑 Bold"/>
              </a:rPr>
              <a:t>目录</a:t>
            </a:r>
            <a:endParaRPr lang="en-US" sz="15220" spc="1521">
              <a:solidFill>
                <a:srgbClr val="122353"/>
              </a:solidFill>
              <a:ea typeface="字由文艺黑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3668" y="1000125"/>
            <a:ext cx="535781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02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77341" y="8082328"/>
            <a:ext cx="5674559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字由文艺黑" panose="00020600040101010101" charset="-122"/>
              </a:rPr>
              <a:t>03/ST-GCN概述</a:t>
            </a:r>
            <a:endParaRPr lang="en-US" sz="4600" spc="46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45301" y="8082328"/>
            <a:ext cx="493849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字由文艺黑" panose="00020600040101010101" charset="-122"/>
              </a:rPr>
              <a:t>04/总结与收获</a:t>
            </a:r>
            <a:endParaRPr lang="en-US" sz="4600" spc="46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27258" y="-643065"/>
            <a:ext cx="7719838" cy="4884552"/>
          </a:xfrm>
          <a:custGeom>
            <a:avLst/>
            <a:gdLst/>
            <a:ahLst/>
            <a:cxnLst/>
            <a:rect l="l" t="t" r="r" b="b"/>
            <a:pathLst>
              <a:path w="7719838" h="4884552">
                <a:moveTo>
                  <a:pt x="0" y="0"/>
                </a:moveTo>
                <a:lnTo>
                  <a:pt x="7719837" y="0"/>
                </a:lnTo>
                <a:lnTo>
                  <a:pt x="7719837" y="4884551"/>
                </a:lnTo>
                <a:lnTo>
                  <a:pt x="0" y="48845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2024328" y="9210675"/>
            <a:ext cx="162636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0" y="1076325"/>
            <a:ext cx="136852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905088" y="2127926"/>
            <a:ext cx="4477825" cy="343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0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 panose="00000800000000000000"/>
              </a:rPr>
              <a:t>01</a:t>
            </a:r>
            <a:endParaRPr lang="en-US" sz="19985">
              <a:solidFill>
                <a:srgbClr val="122353"/>
              </a:solidFill>
              <a:latin typeface="Aileron Bold Italics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87375" y="5258850"/>
            <a:ext cx="6313251" cy="13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7000">
                <a:solidFill>
                  <a:srgbClr val="122353"/>
                </a:solidFill>
                <a:ea typeface="字由文艺黑" panose="00020600040101010101" charset="-122"/>
              </a:rPr>
              <a:t>行为识别概述</a:t>
            </a:r>
            <a:endParaRPr lang="en-US" sz="70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36882" y="6405599"/>
            <a:ext cx="9369342" cy="7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3600">
                <a:solidFill>
                  <a:srgbClr val="122353"/>
                </a:solidFill>
                <a:latin typeface="Aileron" panose="00000500000000000000"/>
              </a:rPr>
              <a:t>Summary of Human Action Recognization</a:t>
            </a:r>
            <a:endParaRPr lang="en-US" sz="3600">
              <a:solidFill>
                <a:srgbClr val="122353"/>
              </a:solidFill>
              <a:latin typeface="Aileron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5200" y="8902700"/>
            <a:ext cx="970915" cy="59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  <a:spcBef>
                <a:spcPct val="0"/>
              </a:spcBef>
            </a:pPr>
            <a:r>
              <a:rPr lang="en-US" sz="3585">
                <a:solidFill>
                  <a:srgbClr val="122353"/>
                </a:solidFill>
                <a:latin typeface="字由文艺黑" panose="00020600040101010101" charset="-122"/>
              </a:rPr>
              <a:t>03</a:t>
            </a:r>
            <a:endParaRPr lang="en-US" sz="358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4163897" y="888705"/>
            <a:ext cx="3289793" cy="46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5"/>
              </a:lnSpc>
              <a:spcBef>
                <a:spcPct val="0"/>
              </a:spcBef>
            </a:pP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300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11478" y="5590622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id="4" name="Freeform 4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8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613988" y="3512188"/>
            <a:ext cx="11728342" cy="5507434"/>
          </a:xfrm>
          <a:custGeom>
            <a:avLst/>
            <a:gdLst/>
            <a:ahLst/>
            <a:cxnLst/>
            <a:rect l="l" t="t" r="r" b="b"/>
            <a:pathLst>
              <a:path w="11728342" h="5507434">
                <a:moveTo>
                  <a:pt x="0" y="0"/>
                </a:moveTo>
                <a:lnTo>
                  <a:pt x="11728342" y="0"/>
                </a:lnTo>
                <a:lnTo>
                  <a:pt x="11728342" y="5507434"/>
                </a:lnTo>
                <a:lnTo>
                  <a:pt x="0" y="5507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83090" y="664195"/>
            <a:ext cx="5960910" cy="68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ea typeface="字由文艺黑" panose="00020600040101010101" charset="-122"/>
              </a:rPr>
              <a:t>行为识别的发展历程</a:t>
            </a:r>
            <a:endParaRPr lang="en-US" sz="4200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97018" y="1968739"/>
            <a:ext cx="13562282" cy="106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5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ea typeface="字由文艺黑" panose="00020600040101010101" charset="-122"/>
              </a:rPr>
              <a:t>行为识别是一门涉及计算机视觉、机器学习和信号处理领域的研究方向，旨在如何识别、分类和理解人类或物体的动作、行为、活动或状态。</a:t>
            </a:r>
            <a:endParaRPr lang="en-US" sz="3300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1209" y="1000125"/>
            <a:ext cx="5207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04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399040" y="5006201"/>
            <a:ext cx="9222668" cy="9900754"/>
            <a:chOff x="0" y="0"/>
            <a:chExt cx="12296890" cy="13201005"/>
          </a:xfrm>
        </p:grpSpPr>
        <p:sp>
          <p:nvSpPr>
            <p:cNvPr id="3" name="Freeform 3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68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437241">
            <a:off x="10261142" y="-3847803"/>
            <a:ext cx="9498465" cy="7723067"/>
            <a:chOff x="0" y="0"/>
            <a:chExt cx="12664620" cy="10297422"/>
          </a:xfrm>
        </p:grpSpPr>
        <p:sp>
          <p:nvSpPr>
            <p:cNvPr id="6" name="Freeform 6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602498" y="2204810"/>
            <a:ext cx="7241283" cy="3560971"/>
          </a:xfrm>
          <a:custGeom>
            <a:avLst/>
            <a:gdLst/>
            <a:ahLst/>
            <a:cxnLst/>
            <a:rect l="l" t="t" r="r" b="b"/>
            <a:pathLst>
              <a:path w="7241283" h="3560971">
                <a:moveTo>
                  <a:pt x="0" y="0"/>
                </a:moveTo>
                <a:lnTo>
                  <a:pt x="7241283" y="0"/>
                </a:lnTo>
                <a:lnTo>
                  <a:pt x="7241283" y="3560971"/>
                </a:lnTo>
                <a:lnTo>
                  <a:pt x="0" y="3560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252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96350" y="1494965"/>
            <a:ext cx="6163613" cy="5418843"/>
          </a:xfrm>
          <a:custGeom>
            <a:avLst/>
            <a:gdLst/>
            <a:ahLst/>
            <a:cxnLst/>
            <a:rect l="l" t="t" r="r" b="b"/>
            <a:pathLst>
              <a:path w="6163613" h="5418843">
                <a:moveTo>
                  <a:pt x="0" y="0"/>
                </a:moveTo>
                <a:lnTo>
                  <a:pt x="6163613" y="0"/>
                </a:lnTo>
                <a:lnTo>
                  <a:pt x="6163613" y="5418843"/>
                </a:lnTo>
                <a:lnTo>
                  <a:pt x="0" y="5418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270190" y="335131"/>
            <a:ext cx="2194620" cy="69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4320">
                <a:solidFill>
                  <a:srgbClr val="000000"/>
                </a:solidFill>
                <a:ea typeface="字由文艺黑" panose="00020600040101010101" charset="-122"/>
              </a:rPr>
              <a:t>深度学习</a:t>
            </a:r>
            <a:endParaRPr lang="en-US" sz="4320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4491" y="335131"/>
            <a:ext cx="4429509" cy="69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5"/>
              </a:lnSpc>
              <a:spcBef>
                <a:spcPct val="0"/>
              </a:spcBef>
            </a:pPr>
            <a:r>
              <a:rPr lang="en-US" sz="4320">
                <a:solidFill>
                  <a:srgbClr val="000000"/>
                </a:solidFill>
                <a:ea typeface="字由文艺黑" panose="00020600040101010101" charset="-122"/>
              </a:rPr>
              <a:t>传统行为识别</a:t>
            </a:r>
            <a:endParaRPr lang="en-US" sz="4320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96350" y="7332301"/>
            <a:ext cx="6163613" cy="216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5"/>
              </a:lnSpc>
              <a:spcBef>
                <a:spcPct val="0"/>
              </a:spcBef>
            </a:pPr>
            <a:r>
              <a:rPr lang="en-US" sz="3360">
                <a:solidFill>
                  <a:srgbClr val="000000"/>
                </a:solidFill>
                <a:ea typeface="字由文艺黑" panose="00020600040101010101" charset="-122"/>
              </a:rPr>
              <a:t>相比之下，深度学习模型，尤其是双流网络和3D卷积网络，取得了更好的行为识别效果，并被广泛应用</a:t>
            </a:r>
            <a:endParaRPr lang="en-US" sz="3360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02498" y="7332301"/>
            <a:ext cx="7241283" cy="161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5"/>
              </a:lnSpc>
              <a:spcBef>
                <a:spcPct val="0"/>
              </a:spcBef>
            </a:pPr>
            <a:r>
              <a:rPr lang="en-US" sz="3360" u="none" strike="noStrike">
                <a:solidFill>
                  <a:srgbClr val="000000"/>
                </a:solidFill>
                <a:ea typeface="字由文艺黑" panose="00020600040101010101" charset="-122"/>
              </a:rPr>
              <a:t>传统方法在高精细行为识别方面表现不佳，并且不容易推广到不同数据库或场景。</a:t>
            </a:r>
            <a:endParaRPr lang="en-US" sz="3360" u="none" strike="noStrike">
              <a:solidFill>
                <a:srgbClr val="000000"/>
              </a:solidFill>
              <a:ea typeface="字由文艺黑" panose="00020600040101010101" charset="-122"/>
            </a:endParaRPr>
          </a:p>
        </p:txBody>
      </p:sp>
      <p:sp>
        <p:nvSpPr>
          <p:cNvPr id="14" name="AutoShape 14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14859" y="1000125"/>
            <a:ext cx="5334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05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905088" y="2127926"/>
            <a:ext cx="4477825" cy="343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0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 panose="00000800000000000000"/>
              </a:rPr>
              <a:t>02</a:t>
            </a:r>
            <a:endParaRPr lang="en-US" sz="19985">
              <a:solidFill>
                <a:srgbClr val="122353"/>
              </a:solidFill>
              <a:latin typeface="Aileron Bold Italics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87375" y="5213524"/>
            <a:ext cx="6313251" cy="13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7000">
                <a:solidFill>
                  <a:srgbClr val="122353"/>
                </a:solidFill>
                <a:ea typeface="字由文艺黑 Bold"/>
              </a:rPr>
              <a:t>模态行为识别</a:t>
            </a:r>
            <a:endParaRPr lang="en-US" sz="7000">
              <a:solidFill>
                <a:srgbClr val="122353"/>
              </a:solidFill>
              <a:ea typeface="字由文艺黑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54035" y="6413674"/>
            <a:ext cx="4779931" cy="7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3600">
                <a:solidFill>
                  <a:srgbClr val="122353"/>
                </a:solidFill>
                <a:latin typeface="Aileron" panose="00000500000000000000"/>
              </a:rPr>
              <a:t> modalities based HAR</a:t>
            </a:r>
            <a:endParaRPr lang="en-US" sz="3600">
              <a:solidFill>
                <a:srgbClr val="122353"/>
              </a:solidFill>
              <a:latin typeface="Ailero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4715" y="8902700"/>
            <a:ext cx="1026160" cy="59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  <a:spcBef>
                <a:spcPct val="0"/>
              </a:spcBef>
            </a:pPr>
            <a:r>
              <a:rPr lang="en-US" sz="3585">
                <a:solidFill>
                  <a:srgbClr val="122353"/>
                </a:solidFill>
                <a:latin typeface="字由文艺黑" panose="00020600040101010101" charset="-122"/>
              </a:rPr>
              <a:t>06</a:t>
            </a:r>
            <a:endParaRPr lang="en-US" sz="358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2024328" y="9210675"/>
            <a:ext cx="162636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0" y="1076325"/>
            <a:ext cx="13685272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06390" cy="5406391"/>
            </a:xfrm>
            <a:custGeom>
              <a:avLst/>
              <a:gdLst/>
              <a:ahLst/>
              <a:cxnLst/>
              <a:rect l="l" t="t" r="r" b="b"/>
              <a:pathLst>
                <a:path w="5406390" h="5406391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4163897" y="888705"/>
            <a:ext cx="3289793" cy="46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5"/>
              </a:lnSpc>
              <a:spcBef>
                <a:spcPct val="0"/>
              </a:spcBef>
            </a:pP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3005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3005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138787" y="4904190"/>
            <a:ext cx="9498465" cy="7723067"/>
            <a:chOff x="0" y="0"/>
            <a:chExt cx="12664620" cy="10297422"/>
          </a:xfrm>
        </p:grpSpPr>
        <p:sp>
          <p:nvSpPr>
            <p:cNvPr id="3" name="Freeform 3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5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-2271072" y="-3921677"/>
            <a:ext cx="9222668" cy="9900754"/>
            <a:chOff x="0" y="0"/>
            <a:chExt cx="12296890" cy="13201005"/>
          </a:xfrm>
        </p:grpSpPr>
        <p:sp>
          <p:nvSpPr>
            <p:cNvPr id="6" name="Freeform 6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998093" y="1124580"/>
            <a:ext cx="1840258" cy="8399465"/>
          </a:xfrm>
          <a:custGeom>
            <a:avLst/>
            <a:gdLst/>
            <a:ahLst/>
            <a:cxnLst/>
            <a:rect l="l" t="t" r="r" b="b"/>
            <a:pathLst>
              <a:path w="1840258" h="8399465">
                <a:moveTo>
                  <a:pt x="0" y="0"/>
                </a:moveTo>
                <a:lnTo>
                  <a:pt x="1840258" y="0"/>
                </a:lnTo>
                <a:lnTo>
                  <a:pt x="1840258" y="8399465"/>
                </a:lnTo>
                <a:lnTo>
                  <a:pt x="0" y="8399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60137" y="2017910"/>
            <a:ext cx="2248650" cy="6612805"/>
          </a:xfrm>
          <a:custGeom>
            <a:avLst/>
            <a:gdLst/>
            <a:ahLst/>
            <a:cxnLst/>
            <a:rect l="l" t="t" r="r" b="b"/>
            <a:pathLst>
              <a:path w="2248650" h="6612805">
                <a:moveTo>
                  <a:pt x="0" y="0"/>
                </a:moveTo>
                <a:lnTo>
                  <a:pt x="2248649" y="0"/>
                </a:lnTo>
                <a:lnTo>
                  <a:pt x="2248649" y="6612805"/>
                </a:lnTo>
                <a:lnTo>
                  <a:pt x="0" y="6612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98349" y="2850181"/>
            <a:ext cx="10799744" cy="4948264"/>
          </a:xfrm>
          <a:custGeom>
            <a:avLst/>
            <a:gdLst/>
            <a:ahLst/>
            <a:cxnLst/>
            <a:rect l="l" t="t" r="r" b="b"/>
            <a:pathLst>
              <a:path w="10799744" h="4948264">
                <a:moveTo>
                  <a:pt x="0" y="0"/>
                </a:moveTo>
                <a:lnTo>
                  <a:pt x="10799744" y="0"/>
                </a:lnTo>
                <a:lnTo>
                  <a:pt x="10799744" y="4948264"/>
                </a:lnTo>
                <a:lnTo>
                  <a:pt x="0" y="49482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02303" y="213312"/>
            <a:ext cx="2964099" cy="70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400" u="none" strike="noStrike">
                <a:solidFill>
                  <a:srgbClr val="122353"/>
                </a:solidFill>
                <a:ea typeface="字由文艺黑" panose="00020600040101010101" charset="-122"/>
              </a:rPr>
              <a:t>数据模态</a:t>
            </a:r>
            <a:endParaRPr lang="en-US" sz="4400" u="none" strike="noStrike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83221" y="1096005"/>
            <a:ext cx="57150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ea typeface="字由文艺黑" panose="00020600040101010101" charset="-122"/>
              </a:rPr>
              <a:t>不同的感知模式或传感器数据类型</a:t>
            </a:r>
            <a:endParaRPr lang="en-US" sz="30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3" name="AutoShape 13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1209" y="1000125"/>
            <a:ext cx="5207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07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29612" y="-4756217"/>
            <a:ext cx="9222668" cy="9900754"/>
            <a:chOff x="0" y="0"/>
            <a:chExt cx="12296890" cy="13201005"/>
          </a:xfrm>
        </p:grpSpPr>
        <p:sp>
          <p:nvSpPr>
            <p:cNvPr id="3" name="Freeform 3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602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-1208075" y="4496416"/>
            <a:ext cx="9498465" cy="7723067"/>
            <a:chOff x="0" y="0"/>
            <a:chExt cx="12664620" cy="10297422"/>
          </a:xfrm>
        </p:grpSpPr>
        <p:sp>
          <p:nvSpPr>
            <p:cNvPr id="6" name="Freeform 6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9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295341" y="1751291"/>
            <a:ext cx="8265814" cy="6786492"/>
          </a:xfrm>
          <a:custGeom>
            <a:avLst/>
            <a:gdLst/>
            <a:ahLst/>
            <a:cxnLst/>
            <a:rect l="l" t="t" r="r" b="b"/>
            <a:pathLst>
              <a:path w="8265814" h="6786492">
                <a:moveTo>
                  <a:pt x="0" y="0"/>
                </a:moveTo>
                <a:lnTo>
                  <a:pt x="8265813" y="0"/>
                </a:lnTo>
                <a:lnTo>
                  <a:pt x="8265813" y="6786492"/>
                </a:lnTo>
                <a:lnTo>
                  <a:pt x="0" y="67864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17049" y="2162444"/>
            <a:ext cx="5742251" cy="5962112"/>
          </a:xfrm>
          <a:custGeom>
            <a:avLst/>
            <a:gdLst/>
            <a:ahLst/>
            <a:cxnLst/>
            <a:rect l="l" t="t" r="r" b="b"/>
            <a:pathLst>
              <a:path w="5742251" h="5962112">
                <a:moveTo>
                  <a:pt x="0" y="0"/>
                </a:moveTo>
                <a:lnTo>
                  <a:pt x="5742251" y="0"/>
                </a:lnTo>
                <a:lnTo>
                  <a:pt x="5742251" y="5962112"/>
                </a:lnTo>
                <a:lnTo>
                  <a:pt x="0" y="5962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67800" y="4889183"/>
            <a:ext cx="1524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 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49928" y="326517"/>
            <a:ext cx="3122454" cy="70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  <a:spcBef>
                <a:spcPct val="0"/>
              </a:spcBef>
            </a:pPr>
            <a:r>
              <a:rPr lang="en-US" sz="4400">
                <a:solidFill>
                  <a:srgbClr val="122353"/>
                </a:solidFill>
                <a:ea typeface="字由文艺黑" panose="00020600040101010101" charset="-122"/>
              </a:rPr>
              <a:t>单一模态</a:t>
            </a:r>
            <a:endParaRPr lang="en-US" sz="44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2" name="AutoShape 12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11684" y="1000125"/>
            <a:ext cx="53975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08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29612" y="-4756217"/>
            <a:ext cx="9222668" cy="9900754"/>
            <a:chOff x="0" y="0"/>
            <a:chExt cx="12296890" cy="13201005"/>
          </a:xfrm>
        </p:grpSpPr>
        <p:sp>
          <p:nvSpPr>
            <p:cNvPr id="3" name="Freeform 3"/>
            <p:cNvSpPr/>
            <p:nvPr/>
          </p:nvSpPr>
          <p:spPr>
            <a:xfrm>
              <a:off x="0" y="904115"/>
              <a:ext cx="12296890" cy="12296890"/>
            </a:xfrm>
            <a:custGeom>
              <a:avLst/>
              <a:gdLst/>
              <a:ahLst/>
              <a:cxnLst/>
              <a:rect l="l" t="t" r="r" b="b"/>
              <a:pathLst>
                <a:path w="12296890" h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4602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15289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-1786352" y="4568700"/>
            <a:ext cx="9498465" cy="7723067"/>
            <a:chOff x="0" y="0"/>
            <a:chExt cx="12664620" cy="10297422"/>
          </a:xfrm>
        </p:grpSpPr>
        <p:sp>
          <p:nvSpPr>
            <p:cNvPr id="6" name="Freeform 6"/>
            <p:cNvSpPr/>
            <p:nvPr/>
          </p:nvSpPr>
          <p:spPr>
            <a:xfrm>
              <a:off x="0" y="1153422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9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520620" y="0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9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911809" y="-58422"/>
            <a:ext cx="11635607" cy="9952358"/>
          </a:xfrm>
          <a:custGeom>
            <a:avLst/>
            <a:gdLst/>
            <a:ahLst/>
            <a:cxnLst/>
            <a:rect l="l" t="t" r="r" b="b"/>
            <a:pathLst>
              <a:path w="11635607" h="9952358">
                <a:moveTo>
                  <a:pt x="0" y="0"/>
                </a:moveTo>
                <a:lnTo>
                  <a:pt x="11635607" y="0"/>
                </a:lnTo>
                <a:lnTo>
                  <a:pt x="11635607" y="9952359"/>
                </a:lnTo>
                <a:lnTo>
                  <a:pt x="0" y="9952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67800" y="4889183"/>
            <a:ext cx="15240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 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02303" y="156060"/>
            <a:ext cx="3122454" cy="70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  <a:spcBef>
                <a:spcPct val="0"/>
              </a:spcBef>
            </a:pPr>
            <a:r>
              <a:rPr lang="en-US" sz="4400">
                <a:solidFill>
                  <a:srgbClr val="122353"/>
                </a:solidFill>
                <a:ea typeface="字由文艺黑" panose="00020600040101010101" charset="-122"/>
              </a:rPr>
              <a:t>多</a:t>
            </a:r>
            <a:r>
              <a:rPr lang="en-US" sz="4400">
                <a:solidFill>
                  <a:srgbClr val="122353"/>
                </a:solidFill>
                <a:ea typeface="字由文艺黑" panose="00020600040101010101" charset="-122"/>
              </a:rPr>
              <a:t>模态</a:t>
            </a:r>
            <a:endParaRPr lang="en-US" sz="4400">
              <a:solidFill>
                <a:srgbClr val="122353"/>
              </a:solidFill>
              <a:ea typeface="字由文艺黑" panose="00020600040101010101" charset="-122"/>
            </a:endParaRPr>
          </a:p>
        </p:txBody>
      </p:sp>
      <p:sp>
        <p:nvSpPr>
          <p:cNvPr id="11" name="AutoShape 11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w="47625" cap="rnd">
            <a:solidFill>
              <a:srgbClr val="1223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11684" y="1000125"/>
            <a:ext cx="53975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字由文艺黑" panose="00020600040101010101" charset="-122"/>
              </a:rPr>
              <a:t>09</a:t>
            </a:r>
            <a:endParaRPr lang="en-US" sz="30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1033" y="4736895"/>
            <a:ext cx="413385" cy="4521405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algn="r">
              <a:lnSpc>
                <a:spcPts val="3225"/>
              </a:lnSpc>
              <a:spcBef>
                <a:spcPct val="0"/>
              </a:spcBef>
            </a:pP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Study</a:t>
            </a:r>
            <a:r>
              <a:rPr lang="en-US" sz="2500">
                <a:solidFill>
                  <a:srgbClr val="122353"/>
                </a:solidFill>
                <a:latin typeface="字由文艺黑" panose="00020600040101010101" charset="-122"/>
              </a:rPr>
              <a:t> Report</a:t>
            </a:r>
            <a:endParaRPr lang="en-US" sz="2500">
              <a:solidFill>
                <a:srgbClr val="122353"/>
              </a:solidFill>
              <a:latin typeface="字由文艺黑" panose="0002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TA0MjRmYTk4NjEyMTA3MmJkMTVjODgyZDFkOWI4ND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WPS 演示</Application>
  <PresentationFormat>On-screen Show (4:3)</PresentationFormat>
  <Paragraphs>167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字由文艺黑</vt:lpstr>
      <vt:lpstr>字由文艺黑 Bold</vt:lpstr>
      <vt:lpstr>黑体</vt:lpstr>
      <vt:lpstr>Aileron Bold Italics</vt:lpstr>
      <vt:lpstr>Aileron</vt:lpstr>
      <vt:lpstr>WenQuanYi</vt:lpstr>
      <vt:lpstr>Arial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行为识别综述与应用</dc:title>
  <dc:creator/>
  <cp:lastModifiedBy>WPS_1685440722</cp:lastModifiedBy>
  <cp:revision>2</cp:revision>
  <dcterms:created xsi:type="dcterms:W3CDTF">2006-08-16T00:00:00Z</dcterms:created>
  <dcterms:modified xsi:type="dcterms:W3CDTF">2023-10-23T16:23:40Z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290BE40EFA414B51A0D17EFBBB604D75_12</vt:lpwstr>
  </property>
  <property fmtid="{D5CDD505-2E9C-101B-9397-08002B2CF9AE}" pid="3" name="KSOProductBuildVer">
    <vt:lpwstr>2052-12.1.0.15398</vt:lpwstr>
  </property>
</Properties>
</file>